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1"/>
  </p:notesMasterIdLst>
  <p:handoutMasterIdLst>
    <p:handoutMasterId r:id="rId42"/>
  </p:handoutMasterIdLst>
  <p:sldIdLst>
    <p:sldId id="4474" r:id="rId5"/>
    <p:sldId id="4475" r:id="rId6"/>
    <p:sldId id="4483" r:id="rId7"/>
    <p:sldId id="4531" r:id="rId8"/>
    <p:sldId id="323" r:id="rId9"/>
    <p:sldId id="308" r:id="rId10"/>
    <p:sldId id="4512" r:id="rId11"/>
    <p:sldId id="4520" r:id="rId12"/>
    <p:sldId id="4522" r:id="rId13"/>
    <p:sldId id="4521" r:id="rId14"/>
    <p:sldId id="4513" r:id="rId15"/>
    <p:sldId id="311" r:id="rId16"/>
    <p:sldId id="312" r:id="rId17"/>
    <p:sldId id="4510" r:id="rId18"/>
    <p:sldId id="4506" r:id="rId19"/>
    <p:sldId id="315" r:id="rId20"/>
    <p:sldId id="4527" r:id="rId21"/>
    <p:sldId id="319" r:id="rId22"/>
    <p:sldId id="4517" r:id="rId23"/>
    <p:sldId id="316" r:id="rId24"/>
    <p:sldId id="4528" r:id="rId25"/>
    <p:sldId id="318" r:id="rId26"/>
    <p:sldId id="320" r:id="rId27"/>
    <p:sldId id="321" r:id="rId28"/>
    <p:sldId id="4523" r:id="rId29"/>
    <p:sldId id="4511" r:id="rId30"/>
    <p:sldId id="4515" r:id="rId31"/>
    <p:sldId id="4514" r:id="rId32"/>
    <p:sldId id="4519" r:id="rId33"/>
    <p:sldId id="4524" r:id="rId34"/>
    <p:sldId id="326" r:id="rId35"/>
    <p:sldId id="324" r:id="rId36"/>
    <p:sldId id="4525" r:id="rId37"/>
    <p:sldId id="4530" r:id="rId38"/>
    <p:sldId id="4526" r:id="rId39"/>
    <p:sldId id="4505" r:id="rId4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A80000"/>
    <a:srgbClr val="FF9933"/>
    <a:srgbClr val="2C2C2F"/>
    <a:srgbClr val="FDE366"/>
    <a:srgbClr val="F2C80F"/>
    <a:srgbClr val="000000"/>
    <a:srgbClr val="505050"/>
    <a:srgbClr val="49635D"/>
    <a:srgbClr val="2C3C3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3912" autoAdjust="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36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2/15/2023 4:34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9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6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6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4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2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9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hyperlink" Target="https://github.com/PowerBiDevCamp/RowLevelSecur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DB3E-66E9-4E1F-B3A0-A15764FD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Admin Role to View All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161F-53CA-4FB9-9872-CDEFAFC50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Admin role contains no filters</a:t>
            </a:r>
          </a:p>
          <a:p>
            <a:pPr lvl="1"/>
            <a:r>
              <a:rPr lang="en-US" dirty="0"/>
              <a:t>Provides users that map to this role to see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DA73-0F54-419A-9F4B-CB57C43E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3" y="2284476"/>
            <a:ext cx="8929445" cy="365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6180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0686-FC5C-4EF7-9B29-A5725024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RLS Rules using Table Filter DAX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52041-A775-4F0D-8A30-D51D4EA9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8" y="1227439"/>
            <a:ext cx="11604521" cy="4255011"/>
          </a:xfrm>
        </p:spPr>
        <p:txBody>
          <a:bodyPr/>
          <a:lstStyle/>
          <a:p>
            <a:r>
              <a:rPr lang="en-US" dirty="0"/>
              <a:t>Rules best on equality (preferred)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 based on text search </a:t>
            </a:r>
            <a:r>
              <a:rPr lang="en-US" sz="1800" dirty="0">
                <a:solidFill>
                  <a:srgbClr val="FF0000"/>
                </a:solidFill>
              </a:rPr>
              <a:t>(beware performance issues!)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0FBC8-DAC8-49F6-9254-A3F29F2B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46" y="1738825"/>
            <a:ext cx="4636394" cy="933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F57A-E2AB-4E73-89C7-E3608E09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6" y="2867626"/>
            <a:ext cx="4481848" cy="88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5C20C-A827-4627-89AD-424A9752E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46" y="3951032"/>
            <a:ext cx="6326124" cy="923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CAA4F-179E-40AD-B5DD-D9869B09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78" y="5663050"/>
            <a:ext cx="5222383" cy="90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244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46C9-1259-431F-93CE-6211843E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RLS in the Power BI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2BE7-B3DD-477A-9CC6-0A51B3189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Configure role mappings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map members to dataset roles</a:t>
            </a:r>
          </a:p>
          <a:p>
            <a:pPr lvl="1"/>
            <a:r>
              <a:rPr lang="en-US" dirty="0"/>
              <a:t>Members can be user accounts or security groups</a:t>
            </a: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M365 Groups cannot be added to RLS role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Service principal cannot be added to RLS role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F26C4-B125-4015-8545-775E8990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7" y="3641530"/>
            <a:ext cx="7014972" cy="2897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0546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276B-593A-40F6-88D4-974DAAE3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Enforcement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C944B-5055-440E-9EE1-88ECD814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1162829"/>
            <a:ext cx="11079947" cy="511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062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1D8A-6EBA-4242-853E-94433DE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29348"/>
          </a:xfrm>
        </p:spPr>
        <p:txBody>
          <a:bodyPr/>
          <a:lstStyle/>
          <a:p>
            <a:r>
              <a:rPr lang="en-US" sz="3100" dirty="0"/>
              <a:t>GOTCHA - RLS Disabled for Users with Read/Write Access to Dataset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2066-08CA-4CB9-907F-E3656098C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RLS enabled for users with read-only access to dataset</a:t>
            </a:r>
          </a:p>
          <a:p>
            <a:pPr lvl="1"/>
            <a:r>
              <a:rPr lang="en-US" dirty="0"/>
              <a:t>RLS disabled when user added in workspace role with edit permissions</a:t>
            </a:r>
          </a:p>
          <a:p>
            <a:pPr lvl="1"/>
            <a:r>
              <a:rPr lang="en-US" dirty="0"/>
              <a:t>When configuring access through workspace, user must be added a visitor</a:t>
            </a:r>
          </a:p>
          <a:p>
            <a:pPr lvl="1"/>
            <a:r>
              <a:rPr lang="en-US" dirty="0"/>
              <a:t>If possible, configure access through Power BI app where all users are read-only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39953-8D02-4F32-9675-99E311E8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03" y="3230359"/>
            <a:ext cx="7239253" cy="3341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78C46-104C-40D1-A960-0E983CD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04" y="3230359"/>
            <a:ext cx="3628512" cy="3097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F04AF8-1195-4A54-8880-17C3A5BFE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0" y="3232309"/>
            <a:ext cx="7429035" cy="3348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63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Row Level Security (RLS)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431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6722-1E74-47F5-A3B6-2E49A28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8DD8-4EDD-45A2-9DD3-E26F165FF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pattern for data-driven security</a:t>
            </a:r>
          </a:p>
          <a:p>
            <a:pPr lvl="1"/>
            <a:r>
              <a:rPr lang="en-US" dirty="0"/>
              <a:t>RLS set up to use login name of current user</a:t>
            </a:r>
          </a:p>
          <a:p>
            <a:pPr lvl="1"/>
            <a:r>
              <a:rPr lang="en-US" dirty="0"/>
              <a:t>Permission assignments are included as part of dataset</a:t>
            </a:r>
          </a:p>
          <a:p>
            <a:pPr lvl="1"/>
            <a:r>
              <a:rPr lang="en-US" dirty="0"/>
              <a:t>Implemented using bi-directional cross-filtering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C7B0A-79D6-4B3B-88D1-21FC345F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7" y="3146374"/>
            <a:ext cx="10462260" cy="3392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F76E9-F0CA-447C-8BE0-1031843E198C}"/>
              </a:ext>
            </a:extLst>
          </p:cNvPr>
          <p:cNvSpPr/>
          <p:nvPr/>
        </p:nvSpPr>
        <p:spPr bwMode="auto">
          <a:xfrm>
            <a:off x="1240220" y="3268716"/>
            <a:ext cx="6011918" cy="3142593"/>
          </a:xfrm>
          <a:prstGeom prst="roundRect">
            <a:avLst>
              <a:gd name="adj" fmla="val 4653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data model extended with users table and permissions table</a:t>
            </a:r>
          </a:p>
        </p:txBody>
      </p:sp>
    </p:spTree>
    <p:extLst>
      <p:ext uri="{BB962C8B-B14F-4D97-AF65-F5344CB8AC3E}">
        <p14:creationId xmlns:p14="http://schemas.microsoft.com/office/powerpoint/2010/main" val="1156848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AABB5-CE4C-465A-8C4A-C28658E3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Tracking the Current User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31C243-8675-43DA-8CF1-8B38BA74C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Filter user in RLS role using USERNAME() or  USERPRINCIPALNAME()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B73D0-A9E7-4731-BE9C-6AAA40E7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31" y="1926557"/>
            <a:ext cx="7642224" cy="357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C39BE-39D8-4755-A0A2-C9AFD1C4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87" y="1999710"/>
            <a:ext cx="2166516" cy="87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5A3AF-F76B-458E-8D8A-DEF370C6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918" y="3155618"/>
            <a:ext cx="2180053" cy="872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219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6E4BDFD-074D-4461-BF2F-4979AF45FFB7}"/>
              </a:ext>
            </a:extLst>
          </p:cNvPr>
          <p:cNvGrpSpPr/>
          <p:nvPr/>
        </p:nvGrpSpPr>
        <p:grpSpPr>
          <a:xfrm>
            <a:off x="6977930" y="2078711"/>
            <a:ext cx="2277624" cy="1763349"/>
            <a:chOff x="6324599" y="1810327"/>
            <a:chExt cx="2233167" cy="1728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FBD64-A07E-40EB-8096-897C7CBA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600" y="2099543"/>
              <a:ext cx="2233166" cy="1439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78E09-A3E0-43AC-B382-EA290D534401}"/>
                </a:ext>
              </a:extLst>
            </p:cNvPr>
            <p:cNvSpPr/>
            <p:nvPr/>
          </p:nvSpPr>
          <p:spPr>
            <a:xfrm>
              <a:off x="6324599" y="1810327"/>
              <a:ext cx="2228274" cy="2563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625EF6-8729-4AE9-9D38-3259AC60489C}"/>
              </a:ext>
            </a:extLst>
          </p:cNvPr>
          <p:cNvGrpSpPr/>
          <p:nvPr/>
        </p:nvGrpSpPr>
        <p:grpSpPr>
          <a:xfrm>
            <a:off x="4409670" y="1855394"/>
            <a:ext cx="2127866" cy="2250796"/>
            <a:chOff x="3704867" y="1676400"/>
            <a:chExt cx="2086333" cy="2206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BE9D85-ABB2-42AD-9537-2C306598F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26"/>
            <a:stretch/>
          </p:blipFill>
          <p:spPr>
            <a:xfrm>
              <a:off x="3704867" y="1902063"/>
              <a:ext cx="2086333" cy="1981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9FC3B3-4DE8-4D52-A494-B4B92F4656F1}"/>
                </a:ext>
              </a:extLst>
            </p:cNvPr>
            <p:cNvSpPr/>
            <p:nvPr/>
          </p:nvSpPr>
          <p:spPr>
            <a:xfrm>
              <a:off x="3704867" y="1676400"/>
              <a:ext cx="2086333" cy="2118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UserPermissions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8FC395-F7F4-4A2D-90A9-B9B5731BC064}"/>
              </a:ext>
            </a:extLst>
          </p:cNvPr>
          <p:cNvGrpSpPr/>
          <p:nvPr/>
        </p:nvGrpSpPr>
        <p:grpSpPr>
          <a:xfrm>
            <a:off x="3280705" y="2738571"/>
            <a:ext cx="799389" cy="883059"/>
            <a:chOff x="2340415" y="2268912"/>
            <a:chExt cx="783786" cy="865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2BF382-7E51-4B5E-9B4A-F10802E2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17"/>
            <a:stretch/>
          </p:blipFill>
          <p:spPr>
            <a:xfrm>
              <a:off x="2345913" y="2504064"/>
              <a:ext cx="778288" cy="630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16994F-ADFE-4E2F-B0D3-8C5303C46000}"/>
                </a:ext>
              </a:extLst>
            </p:cNvPr>
            <p:cNvSpPr/>
            <p:nvPr/>
          </p:nvSpPr>
          <p:spPr>
            <a:xfrm>
              <a:off x="2340415" y="2268912"/>
              <a:ext cx="783786" cy="2351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B3D91E-42F5-4E17-AEA3-FA018C7B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720" y="2349659"/>
            <a:ext cx="1567239" cy="1871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A5E149-F997-4A7B-95E9-53F098AF0477}"/>
              </a:ext>
            </a:extLst>
          </p:cNvPr>
          <p:cNvSpPr/>
          <p:nvPr/>
        </p:nvSpPr>
        <p:spPr>
          <a:xfrm>
            <a:off x="1248597" y="2106367"/>
            <a:ext cx="1567239" cy="229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C3148-D696-49E4-8246-24CB10FD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Table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FA2F8-E5EF-404B-B27B-DBCD64859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Filtering starts with user and propagates inwards toward fact table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AE2CCC-F1F0-4A17-8047-5958837192CA}"/>
              </a:ext>
            </a:extLst>
          </p:cNvPr>
          <p:cNvSpPr/>
          <p:nvPr/>
        </p:nvSpPr>
        <p:spPr>
          <a:xfrm>
            <a:off x="6904923" y="3290265"/>
            <a:ext cx="2393769" cy="163043"/>
          </a:xfrm>
          <a:prstGeom prst="roundRect">
            <a:avLst/>
          </a:prstGeom>
          <a:solidFill>
            <a:srgbClr val="FFF2CD">
              <a:alpha val="2902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0E29A0-4E93-1F44-FB7B-39B7DAC942FB}"/>
              </a:ext>
            </a:extLst>
          </p:cNvPr>
          <p:cNvGrpSpPr/>
          <p:nvPr/>
        </p:nvGrpSpPr>
        <p:grpSpPr>
          <a:xfrm>
            <a:off x="4349795" y="3269481"/>
            <a:ext cx="2555128" cy="190142"/>
            <a:chOff x="4349795" y="3269481"/>
            <a:chExt cx="2555128" cy="19014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6F2845-7D01-45CE-BBCB-E069D7D44342}"/>
                </a:ext>
              </a:extLst>
            </p:cNvPr>
            <p:cNvSpPr/>
            <p:nvPr/>
          </p:nvSpPr>
          <p:spPr>
            <a:xfrm>
              <a:off x="4349795" y="3269481"/>
              <a:ext cx="2237078" cy="190142"/>
            </a:xfrm>
            <a:prstGeom prst="roundRect">
              <a:avLst/>
            </a:prstGeom>
            <a:solidFill>
              <a:srgbClr val="FFF2CD">
                <a:alpha val="2902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A1CCA5-5635-43A2-9825-505D7CA27D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7535" y="3374121"/>
              <a:ext cx="367388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439F5C-CA1B-439E-97D0-588921E8109D}"/>
              </a:ext>
            </a:extLst>
          </p:cNvPr>
          <p:cNvGrpSpPr/>
          <p:nvPr/>
        </p:nvGrpSpPr>
        <p:grpSpPr>
          <a:xfrm>
            <a:off x="3189514" y="3269482"/>
            <a:ext cx="1198681" cy="183826"/>
            <a:chOff x="3189514" y="3269482"/>
            <a:chExt cx="1198681" cy="18382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DFEBA73-3C9C-40A9-8725-B5103F7D42E9}"/>
                </a:ext>
              </a:extLst>
            </p:cNvPr>
            <p:cNvSpPr/>
            <p:nvPr/>
          </p:nvSpPr>
          <p:spPr>
            <a:xfrm>
              <a:off x="3189514" y="3269482"/>
              <a:ext cx="921273" cy="183826"/>
            </a:xfrm>
            <a:prstGeom prst="roundRect">
              <a:avLst/>
            </a:prstGeom>
            <a:solidFill>
              <a:srgbClr val="FFF2CD">
                <a:alpha val="30196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82CF2B6-ED2F-4898-B20C-FD508465A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514" y="3368678"/>
              <a:ext cx="436681" cy="0"/>
            </a:xfrm>
            <a:prstGeom prst="straightConnector1">
              <a:avLst/>
            </a:prstGeom>
            <a:ln w="38100">
              <a:solidFill>
                <a:srgbClr val="7400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F4DBB7-FB36-01CF-3C99-E237CAD21BDC}"/>
              </a:ext>
            </a:extLst>
          </p:cNvPr>
          <p:cNvGrpSpPr/>
          <p:nvPr/>
        </p:nvGrpSpPr>
        <p:grpSpPr>
          <a:xfrm>
            <a:off x="1248596" y="2551071"/>
            <a:ext cx="2013686" cy="1555119"/>
            <a:chOff x="1248596" y="2551071"/>
            <a:chExt cx="2013686" cy="155511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B90339D-2814-42A0-9697-AB2964F3A945}"/>
                </a:ext>
              </a:extLst>
            </p:cNvPr>
            <p:cNvSpPr/>
            <p:nvPr/>
          </p:nvSpPr>
          <p:spPr>
            <a:xfrm>
              <a:off x="1251720" y="2551071"/>
              <a:ext cx="1567238" cy="301902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E3B47B-EFDC-43C0-B2AE-EE4E3F61F7F1}"/>
                </a:ext>
              </a:extLst>
            </p:cNvPr>
            <p:cNvSpPr/>
            <p:nvPr/>
          </p:nvSpPr>
          <p:spPr>
            <a:xfrm>
              <a:off x="1254844" y="3189664"/>
              <a:ext cx="1567238" cy="154938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21A461-FE7F-4BE6-AA72-C6287D8B235C}"/>
                </a:ext>
              </a:extLst>
            </p:cNvPr>
            <p:cNvSpPr/>
            <p:nvPr/>
          </p:nvSpPr>
          <p:spPr>
            <a:xfrm>
              <a:off x="1248596" y="3459623"/>
              <a:ext cx="1567238" cy="260403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4965A9E-646E-4233-AF2C-FC522C9193FA}"/>
                </a:ext>
              </a:extLst>
            </p:cNvPr>
            <p:cNvSpPr/>
            <p:nvPr/>
          </p:nvSpPr>
          <p:spPr>
            <a:xfrm>
              <a:off x="1248596" y="3951252"/>
              <a:ext cx="1567238" cy="154938"/>
            </a:xfrm>
            <a:prstGeom prst="roundRect">
              <a:avLst/>
            </a:prstGeom>
            <a:solidFill>
              <a:srgbClr val="FFF2CD">
                <a:alpha val="30980"/>
              </a:srgb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B80AE6-6A52-86D6-B57F-44330F98DD3C}"/>
                </a:ext>
              </a:extLst>
            </p:cNvPr>
            <p:cNvGrpSpPr/>
            <p:nvPr/>
          </p:nvGrpSpPr>
          <p:grpSpPr>
            <a:xfrm>
              <a:off x="2851524" y="2793378"/>
              <a:ext cx="410758" cy="1143450"/>
              <a:chOff x="2851524" y="2793378"/>
              <a:chExt cx="410758" cy="1143450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E01AEF2-5628-46DD-9D83-07EA36424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51524" y="2793378"/>
                <a:ext cx="410757" cy="555988"/>
              </a:xfrm>
              <a:prstGeom prst="straightConnector1">
                <a:avLst/>
              </a:prstGeom>
              <a:ln w="19050">
                <a:solidFill>
                  <a:srgbClr val="7400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8074351-4947-4498-A32A-B90AF25A2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54647" y="3250723"/>
                <a:ext cx="407634" cy="98643"/>
              </a:xfrm>
              <a:prstGeom prst="straightConnector1">
                <a:avLst/>
              </a:prstGeom>
              <a:ln w="19050">
                <a:solidFill>
                  <a:srgbClr val="7400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D94648-4BF5-4424-A01F-5077560AC9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7407" y="3349366"/>
                <a:ext cx="394873" cy="210983"/>
              </a:xfrm>
              <a:prstGeom prst="straightConnector1">
                <a:avLst/>
              </a:prstGeom>
              <a:ln w="19050">
                <a:solidFill>
                  <a:srgbClr val="7400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05024D1-4645-4397-AA42-22D8172EA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4646" y="3349366"/>
                <a:ext cx="407636" cy="587462"/>
              </a:xfrm>
              <a:prstGeom prst="straightConnector1">
                <a:avLst/>
              </a:prstGeom>
              <a:ln w="19050">
                <a:solidFill>
                  <a:srgbClr val="74001E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9341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DFC4-2280-4D27-8CB8-823CCB1E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FEBF4-BBFB-4DF1-AAC4-BF071B7A3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93702"/>
          </a:xfrm>
        </p:spPr>
        <p:txBody>
          <a:bodyPr/>
          <a:lstStyle/>
          <a:p>
            <a:r>
              <a:rPr lang="en-US" dirty="0"/>
              <a:t>Cardinality</a:t>
            </a:r>
          </a:p>
          <a:p>
            <a:pPr lvl="1"/>
            <a:r>
              <a:rPr lang="en-US" dirty="0"/>
              <a:t>One-to-many (1:*)</a:t>
            </a:r>
          </a:p>
          <a:p>
            <a:pPr lvl="1"/>
            <a:r>
              <a:rPr lang="en-US" dirty="0"/>
              <a:t>Many-to-one (*:1)</a:t>
            </a:r>
          </a:p>
          <a:p>
            <a:pPr lvl="1"/>
            <a:r>
              <a:rPr lang="en-US" dirty="0"/>
              <a:t>One-to-one (1:1)</a:t>
            </a:r>
          </a:p>
          <a:p>
            <a:pPr lvl="1"/>
            <a:r>
              <a:rPr lang="en-US" dirty="0"/>
              <a:t>Many-to-many (*:*)</a:t>
            </a:r>
          </a:p>
          <a:p>
            <a:endParaRPr lang="en-US" dirty="0"/>
          </a:p>
          <a:p>
            <a:r>
              <a:rPr lang="en-US" dirty="0"/>
              <a:t>Cross filter direction for one-to-many relationships</a:t>
            </a:r>
          </a:p>
          <a:p>
            <a:pPr lvl="1"/>
            <a:r>
              <a:rPr lang="en-US" dirty="0"/>
              <a:t>Must be set to either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Single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or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Both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Single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only propagates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When set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Both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, filter is also propagated from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many side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 to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one side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5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96799"/>
            <a:ext cx="11053773" cy="8002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</a:rPr>
              <a:t>Developer Deep Dive into Row Level Security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3436D-20CC-48AA-9476-0B87D6C95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06019"/>
              </p:ext>
            </p:extLst>
          </p:nvPr>
        </p:nvGraphicFramePr>
        <p:xfrm>
          <a:off x="4136708" y="1096109"/>
          <a:ext cx="7664136" cy="32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359200" imgH="3512880" progId="Paint.Picture">
                  <p:embed/>
                </p:oleObj>
              </mc:Choice>
              <mc:Fallback>
                <p:oleObj name="Bitmap Image" r:id="rId2" imgW="8359200" imgH="3512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6708" y="1096109"/>
                        <a:ext cx="7664136" cy="32208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DD289B-8F64-49DE-AFA0-E27AB7D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Cross-direction Filtering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EDB839-EEB2-4852-ACC4-CF5BC6525D6E}"/>
              </a:ext>
            </a:extLst>
          </p:cNvPr>
          <p:cNvGrpSpPr/>
          <p:nvPr/>
        </p:nvGrpSpPr>
        <p:grpSpPr>
          <a:xfrm>
            <a:off x="2184032" y="2611598"/>
            <a:ext cx="4693498" cy="3949689"/>
            <a:chOff x="2184032" y="2611598"/>
            <a:chExt cx="4693498" cy="39496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F12CB6-839B-4BF1-86B1-9A561DBC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032" y="3123727"/>
              <a:ext cx="4031029" cy="34375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ED6338-0E78-4327-A97A-83735F6D2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7657" y="2611598"/>
              <a:ext cx="1129873" cy="100580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C56F9DB-0286-4B01-92E9-1C843C1918C1}"/>
                </a:ext>
              </a:extLst>
            </p:cNvPr>
            <p:cNvSpPr/>
            <p:nvPr/>
          </p:nvSpPr>
          <p:spPr>
            <a:xfrm>
              <a:off x="3057705" y="5557863"/>
              <a:ext cx="466302" cy="233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88862F8-1BC0-4C3B-9123-5B081F1DB037}"/>
                </a:ext>
              </a:extLst>
            </p:cNvPr>
            <p:cNvSpPr/>
            <p:nvPr/>
          </p:nvSpPr>
          <p:spPr>
            <a:xfrm>
              <a:off x="3629985" y="5331776"/>
              <a:ext cx="2486942" cy="737133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2011148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7F59-043A-4114-B58B-0269776F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Dynamic RLS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9847-2502-4B1E-B105-0E8BD931C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647B-7225-401B-889B-CFF8AB3F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1361962"/>
            <a:ext cx="3606085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003EA-C484-46C1-AECD-75766DC6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44" y="2428762"/>
            <a:ext cx="7801454" cy="419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883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8476-9EFB-4AA5-887B-489446D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All Users to Single RLS Role using AAD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AC093-4BD9-49BF-B496-58BE5057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8" y="1481377"/>
            <a:ext cx="6619039" cy="2899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0C2C-47D8-4276-AF6B-B4CAC805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35" y="2931020"/>
            <a:ext cx="4204487" cy="2192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839150B-EC10-4CA7-B5D0-BD4C93E9941E}"/>
              </a:ext>
            </a:extLst>
          </p:cNvPr>
          <p:cNvSpPr/>
          <p:nvPr/>
        </p:nvSpPr>
        <p:spPr bwMode="auto">
          <a:xfrm>
            <a:off x="6340511" y="3707841"/>
            <a:ext cx="753626" cy="381838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21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3693-E813-445D-A9ED-069B2E82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RLS Enforcement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9A66F-A084-4705-B821-2413141A0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0F6B4-6CF4-4FB3-B27A-3CA7509B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3" y="1594152"/>
            <a:ext cx="10365936" cy="483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3689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854E7-1094-4328-ABC0-F12AB79BBE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Dynamic 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6976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87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D8BF-FC24-46C3-932C-8AFD30FC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and Limited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BC65-C285-4723-BAD5-A2EB63F14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47481"/>
          </a:xfrm>
        </p:spPr>
        <p:txBody>
          <a:bodyPr/>
          <a:lstStyle/>
          <a:p>
            <a:r>
              <a:rPr lang="en-US" dirty="0"/>
              <a:t>Model relationships are evaluated</a:t>
            </a:r>
          </a:p>
          <a:p>
            <a:pPr lvl="1"/>
            <a:r>
              <a:rPr lang="en-US" dirty="0"/>
              <a:t>Model relationships are classified as either </a:t>
            </a:r>
            <a:r>
              <a:rPr lang="en-US" b="1" dirty="0"/>
              <a:t>regular</a:t>
            </a:r>
            <a:r>
              <a:rPr lang="en-US" dirty="0"/>
              <a:t> or </a:t>
            </a:r>
            <a:r>
              <a:rPr lang="en-US" b="1" dirty="0"/>
              <a:t>limited</a:t>
            </a:r>
          </a:p>
          <a:p>
            <a:endParaRPr lang="en-US" dirty="0"/>
          </a:p>
          <a:p>
            <a:r>
              <a:rPr lang="en-US" dirty="0"/>
              <a:t>Regular Relationship</a:t>
            </a:r>
          </a:p>
          <a:p>
            <a:pPr lvl="1"/>
            <a:r>
              <a:rPr lang="en-US" dirty="0"/>
              <a:t>1-to-many relationships</a:t>
            </a:r>
          </a:p>
          <a:p>
            <a:pPr lvl="1"/>
            <a:r>
              <a:rPr lang="en-US" dirty="0"/>
              <a:t>Relationship tables both in same site group</a:t>
            </a:r>
          </a:p>
          <a:p>
            <a:endParaRPr lang="en-US" dirty="0"/>
          </a:p>
          <a:p>
            <a:r>
              <a:rPr lang="en-US" dirty="0"/>
              <a:t>Limited Relationship</a:t>
            </a:r>
          </a:p>
          <a:p>
            <a:pPr lvl="1"/>
            <a:r>
              <a:rPr lang="en-US" dirty="0"/>
              <a:t>Many-to-many relationships</a:t>
            </a:r>
          </a:p>
          <a:p>
            <a:pPr lvl="1"/>
            <a:r>
              <a:rPr lang="en-US" dirty="0"/>
              <a:t>Relationship is cross site group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4D21AAF-ACAE-41D1-B3E2-402BEE270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38166" y="4647363"/>
          <a:ext cx="4277632" cy="223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37040" imgH="3055680" progId="Paint.Picture">
                  <p:embed/>
                </p:oleObj>
              </mc:Choice>
              <mc:Fallback>
                <p:oleObj name="Bitmap Image" r:id="rId2" imgW="5837040" imgH="3055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4D21AAF-ACAE-41D1-B3E2-402BEE270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38166" y="4647363"/>
                        <a:ext cx="4277632" cy="2239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4837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9659-1C88-4F57-8D6B-99E0FA5B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RLS If You Don’t Need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D41BF-BAEF-4D04-84DF-4771D5100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For scenarios with small number of static roles</a:t>
            </a:r>
          </a:p>
          <a:p>
            <a:pPr lvl="1"/>
            <a:r>
              <a:rPr lang="en-US" dirty="0"/>
              <a:t>Go with separate Datasets instead</a:t>
            </a:r>
          </a:p>
          <a:p>
            <a:pPr lvl="1"/>
            <a:r>
              <a:rPr lang="en-US" dirty="0"/>
              <a:t>Create template PBIX file with parameters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Smaller datasets</a:t>
            </a:r>
          </a:p>
          <a:p>
            <a:pPr lvl="1"/>
            <a:r>
              <a:rPr lang="en-US" dirty="0"/>
              <a:t>Better isolation</a:t>
            </a:r>
          </a:p>
          <a:p>
            <a:pPr lvl="1"/>
            <a:r>
              <a:rPr lang="en-US" dirty="0"/>
              <a:t>Can address scenarios that don’t support RLS (publish to web)</a:t>
            </a:r>
          </a:p>
        </p:txBody>
      </p:sp>
    </p:spTree>
    <p:extLst>
      <p:ext uri="{BB962C8B-B14F-4D97-AF65-F5344CB8AC3E}">
        <p14:creationId xmlns:p14="http://schemas.microsoft.com/office/powerpoint/2010/main" val="42943561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596E-DA14-437E-BD50-05C46E2F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RLS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9AC0-8440-45B4-91FF-AE680E25E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 Measure performance impact of RLS filters using Performance Analyzer</a:t>
            </a:r>
          </a:p>
          <a:p>
            <a:pPr lvl="1"/>
            <a:r>
              <a:rPr lang="en-US" dirty="0"/>
              <a:t>Determine report visual query durations when RLS isn't enforced</a:t>
            </a:r>
          </a:p>
          <a:p>
            <a:pPr lvl="1"/>
            <a:endParaRPr lang="en-US" dirty="0"/>
          </a:p>
          <a:p>
            <a:r>
              <a:rPr lang="en-US" dirty="0"/>
              <a:t>Check out Guy n a Cube videos from Adam and Patrick</a:t>
            </a:r>
          </a:p>
        </p:txBody>
      </p:sp>
    </p:spTree>
    <p:extLst>
      <p:ext uri="{BB962C8B-B14F-4D97-AF65-F5344CB8AC3E}">
        <p14:creationId xmlns:p14="http://schemas.microsoft.com/office/powerpoint/2010/main" val="21199434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BD6-2C0A-44ED-99E2-868D1461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Design Partial RLS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713B-ACB9-46BA-B630-AD91B4153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What if you want to show a percentage of total when using RLS?</a:t>
            </a:r>
          </a:p>
          <a:p>
            <a:pPr lvl="1"/>
            <a:r>
              <a:rPr lang="en-US" dirty="0"/>
              <a:t>Can be solved by adding aggregated totals table into data model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CE0A393-69A5-4E3E-8A4F-72E1337C0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388864"/>
              </p:ext>
            </p:extLst>
          </p:nvPr>
        </p:nvGraphicFramePr>
        <p:xfrm>
          <a:off x="1081593" y="2431927"/>
          <a:ext cx="9896762" cy="3335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26960" imgH="2872800" progId="Paint.Picture">
                  <p:embed/>
                </p:oleObj>
              </mc:Choice>
              <mc:Fallback>
                <p:oleObj name="Bitmap Image" r:id="rId2" imgW="8526960" imgH="287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593" y="2431927"/>
                        <a:ext cx="9896762" cy="333515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48EFDFDB-503B-4F5C-B33F-3AEF078C5958}"/>
              </a:ext>
            </a:extLst>
          </p:cNvPr>
          <p:cNvSpPr/>
          <p:nvPr/>
        </p:nvSpPr>
        <p:spPr bwMode="auto">
          <a:xfrm>
            <a:off x="8420519" y="2642943"/>
            <a:ext cx="622997" cy="391886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32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24CCB1-5F66-40C2-9FE7-C6350F9F2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250713"/>
              </p:ext>
            </p:extLst>
          </p:nvPr>
        </p:nvGraphicFramePr>
        <p:xfrm>
          <a:off x="793819" y="1832336"/>
          <a:ext cx="9475300" cy="499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310040" imgH="5433120" progId="Paint.Picture">
                  <p:embed/>
                </p:oleObj>
              </mc:Choice>
              <mc:Fallback>
                <p:oleObj name="Bitmap Image" r:id="rId3" imgW="10310040" imgH="5433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819" y="1832336"/>
                        <a:ext cx="9475300" cy="499222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34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D372-3EEA-4AF4-8E86-611B857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RLS-enabled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F303A-1340-4483-A936-54446C68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r>
              <a:rPr lang="en-US" dirty="0"/>
              <a:t>RLS-enabled reports require role(s) for access</a:t>
            </a:r>
          </a:p>
          <a:p>
            <a:pPr lvl="1"/>
            <a:r>
              <a:rPr lang="en-US" dirty="0"/>
              <a:t>Embed tokens must be generated with 1 or more roles</a:t>
            </a:r>
          </a:p>
          <a:p>
            <a:pPr lvl="1"/>
            <a:r>
              <a:rPr lang="en-US" dirty="0"/>
              <a:t>Roles added to embed token using </a:t>
            </a:r>
            <a:r>
              <a:rPr lang="en-US" dirty="0" err="1"/>
              <a:t>EffectiveIdentity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42C7F-7D4D-49DF-B82D-7D64FC2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5" y="3224763"/>
            <a:ext cx="7412661" cy="157599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7064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0E2A-226C-414D-951D-E06C3821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2EC36-0A75-4524-BA71-36791E89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3" y="1173133"/>
            <a:ext cx="6963859" cy="5517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1428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212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037C91-EAC7-4211-B6BE-9B7ABB97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" y="1902504"/>
            <a:ext cx="7105890" cy="2396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E29F262-46CA-4B24-9C71-0C17E659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Rules with Text Search to Minimal Number of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B631E-DD67-4610-B48C-745D8F74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5"/>
          <a:stretch/>
        </p:blipFill>
        <p:spPr>
          <a:xfrm>
            <a:off x="5212145" y="4569159"/>
            <a:ext cx="5534748" cy="2160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60DA0AB-D26B-402A-B37F-2EDA41DCE565}"/>
              </a:ext>
            </a:extLst>
          </p:cNvPr>
          <p:cNvSpPr/>
          <p:nvPr/>
        </p:nvSpPr>
        <p:spPr bwMode="auto">
          <a:xfrm>
            <a:off x="9943460" y="4299066"/>
            <a:ext cx="1606865" cy="304040"/>
          </a:xfrm>
          <a:prstGeom prst="wedgeRectCallout">
            <a:avLst>
              <a:gd name="adj1" fmla="val -30774"/>
              <a:gd name="adj2" fmla="val 127276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5,000,000 rows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1E9004-3F98-4939-AB64-C9D43A171EC2}"/>
              </a:ext>
            </a:extLst>
          </p:cNvPr>
          <p:cNvSpPr/>
          <p:nvPr/>
        </p:nvSpPr>
        <p:spPr bwMode="auto">
          <a:xfrm>
            <a:off x="7914292" y="4300439"/>
            <a:ext cx="1917008" cy="369186"/>
          </a:xfrm>
          <a:prstGeom prst="wedgeRectCallout">
            <a:avLst>
              <a:gd name="adj1" fmla="val -27083"/>
              <a:gd name="adj2" fmla="val 107425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375,000 rows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4A11BFD-F6D1-4695-96E3-9DA9FC915C2E}"/>
              </a:ext>
            </a:extLst>
          </p:cNvPr>
          <p:cNvSpPr/>
          <p:nvPr/>
        </p:nvSpPr>
        <p:spPr bwMode="auto">
          <a:xfrm>
            <a:off x="6134771" y="4333012"/>
            <a:ext cx="1148961" cy="336613"/>
          </a:xfrm>
          <a:prstGeom prst="wedgeRectCallout">
            <a:avLst>
              <a:gd name="adj1" fmla="val -37500"/>
              <a:gd name="adj2" fmla="val 154261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50 rows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2B87-E0E6-45ED-A464-9A6B3B2E93D1}"/>
              </a:ext>
            </a:extLst>
          </p:cNvPr>
          <p:cNvCxnSpPr>
            <a:cxnSpLocks/>
          </p:cNvCxnSpPr>
          <p:nvPr/>
        </p:nvCxnSpPr>
        <p:spPr>
          <a:xfrm>
            <a:off x="3475043" y="4162097"/>
            <a:ext cx="1948295" cy="9669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615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317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597-2C3C-4F5F-96D8-B010153F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Files For This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BA70-5970-4DF7-9319-E2F37FC0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https://github.com/PowerBiDevCamp/RowLevelSecurity</a:t>
            </a:r>
            <a:r>
              <a:rPr lang="en-US" dirty="0"/>
              <a:t>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E319F4-303F-40DB-A77F-CD956DDD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29164"/>
              </p:ext>
            </p:extLst>
          </p:nvPr>
        </p:nvGraphicFramePr>
        <p:xfrm>
          <a:off x="864159" y="1850363"/>
          <a:ext cx="8820307" cy="485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403200" imgH="5173920" progId="Paint.Picture">
                  <p:embed/>
                </p:oleObj>
              </mc:Choice>
              <mc:Fallback>
                <p:oleObj name="Bitmap Image" r:id="rId3" imgW="9403200" imgH="5173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159" y="1850363"/>
                        <a:ext cx="8820307" cy="48531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3323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r>
              <a:rPr lang="en-US" dirty="0"/>
              <a:t>Row Level Security (RLS) Fundamentals</a:t>
            </a:r>
          </a:p>
          <a:p>
            <a:r>
              <a:rPr lang="en-US" dirty="0"/>
              <a:t>Dynamic RLS Designs</a:t>
            </a:r>
          </a:p>
          <a:p>
            <a:r>
              <a:rPr lang="en-US" dirty="0"/>
              <a:t>Advanced RLS Design</a:t>
            </a:r>
          </a:p>
          <a:p>
            <a:r>
              <a:rPr lang="en-US" dirty="0"/>
              <a:t>Using RLS with App-Owns-Data Embedding</a:t>
            </a:r>
          </a:p>
          <a:p>
            <a:r>
              <a:rPr lang="en-US" dirty="0"/>
              <a:t>Filtering in RLS Roles with </a:t>
            </a:r>
            <a:r>
              <a:rPr lang="en-US" dirty="0" err="1"/>
              <a:t>UserName</a:t>
            </a:r>
            <a:r>
              <a:rPr lang="en-US" dirty="0"/>
              <a:t> and </a:t>
            </a:r>
            <a:r>
              <a:rPr lang="en-US" dirty="0" err="1"/>
              <a:t>CustomData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992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Row-level Security (RLS)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85460"/>
          </a:xfrm>
        </p:spPr>
        <p:txBody>
          <a:bodyPr/>
          <a:lstStyle/>
          <a:p>
            <a:r>
              <a:rPr lang="en-US" dirty="0"/>
              <a:t>Security Authentication Scheme based on Named Roles</a:t>
            </a:r>
          </a:p>
          <a:p>
            <a:pPr lvl="1"/>
            <a:r>
              <a:rPr lang="en-US" dirty="0"/>
              <a:t>Roles are defined using Power BI Desktop</a:t>
            </a:r>
          </a:p>
          <a:p>
            <a:pPr lvl="1"/>
            <a:r>
              <a:rPr lang="en-US" dirty="0"/>
              <a:t>Roles designed to limit data seen by a particular audience</a:t>
            </a:r>
          </a:p>
          <a:p>
            <a:pPr lvl="1"/>
            <a:r>
              <a:rPr lang="en-US" dirty="0"/>
              <a:t>Each role is scoped to the dataset within a PBIX project</a:t>
            </a:r>
          </a:p>
          <a:p>
            <a:pPr lvl="2"/>
            <a:endParaRPr lang="en-US" dirty="0"/>
          </a:p>
          <a:p>
            <a:r>
              <a:rPr lang="en-US" dirty="0"/>
              <a:t>Role defined using one or more DAX expressions</a:t>
            </a:r>
          </a:p>
          <a:p>
            <a:pPr lvl="1"/>
            <a:r>
              <a:rPr lang="en-US" dirty="0"/>
              <a:t>DAX expressions restrict which rows are accessible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2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329-A8FE-4FA4-B189-D35E4E1F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6AD4-D9F3-44FF-B350-515C4B6AA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70646"/>
          </a:xfrm>
        </p:spPr>
        <p:txBody>
          <a:bodyPr/>
          <a:lstStyle/>
          <a:p>
            <a:r>
              <a:rPr lang="en-US" dirty="0"/>
              <a:t>RLS roles are named filter sets</a:t>
            </a:r>
          </a:p>
          <a:p>
            <a:pPr lvl="1"/>
            <a:r>
              <a:rPr lang="en-US" dirty="0"/>
              <a:t>Each role defines 0 or more filters</a:t>
            </a:r>
          </a:p>
          <a:p>
            <a:pPr lvl="1"/>
            <a:r>
              <a:rPr lang="en-US" dirty="0"/>
              <a:t>When role contains multiple filters =&gt; filter restrictions </a:t>
            </a:r>
            <a:r>
              <a:rPr lang="en-US" b="1" dirty="0"/>
              <a:t>AND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1"/>
            <a:r>
              <a:rPr lang="en-US" dirty="0"/>
              <a:t>When user is in multiple roles =&gt; role restrictions </a:t>
            </a:r>
            <a:r>
              <a:rPr lang="en-US" b="1" dirty="0"/>
              <a:t>Or</a:t>
            </a:r>
            <a:r>
              <a:rPr lang="en-US" sz="1800" dirty="0"/>
              <a:t>-ed</a:t>
            </a:r>
            <a:r>
              <a:rPr lang="en-US" dirty="0"/>
              <a:t> together</a:t>
            </a:r>
          </a:p>
          <a:p>
            <a:pPr lvl="4"/>
            <a:endParaRPr lang="en-US" dirty="0"/>
          </a:p>
          <a:p>
            <a:r>
              <a:rPr lang="en-US" dirty="0"/>
              <a:t>RLS Design Patterns</a:t>
            </a:r>
          </a:p>
          <a:p>
            <a:pPr lvl="1"/>
            <a:r>
              <a:rPr lang="en-US" dirty="0"/>
              <a:t>Static RLS designs involve creating multiple roles</a:t>
            </a:r>
          </a:p>
          <a:p>
            <a:pPr lvl="1"/>
            <a:r>
              <a:rPr lang="en-US" dirty="0"/>
              <a:t>Dynamic RLS designs typically based creating a single role for all users</a:t>
            </a:r>
          </a:p>
          <a:p>
            <a:pPr lvl="3"/>
            <a:endParaRPr lang="en-US" dirty="0"/>
          </a:p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Design RLS so that users are added to single role</a:t>
            </a:r>
          </a:p>
          <a:p>
            <a:pPr lvl="1"/>
            <a:r>
              <a:rPr lang="en-US" dirty="0"/>
              <a:t>Avoid designs where user needs to be added to multiple roles</a:t>
            </a:r>
          </a:p>
        </p:txBody>
      </p:sp>
    </p:spTree>
    <p:extLst>
      <p:ext uri="{BB962C8B-B14F-4D97-AF65-F5344CB8AC3E}">
        <p14:creationId xmlns:p14="http://schemas.microsoft.com/office/powerpoint/2010/main" val="2046117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E962-2E8E-4220-A2AF-D5E3FA85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Roles in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99685-1A30-4F9F-B12B-B9458908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20482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F24C-5771-4DDC-A2F3-0AD84A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48" y="3275026"/>
            <a:ext cx="7528910" cy="3232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4E96D83-E567-46D1-ACB6-A45E4859BD6C}"/>
              </a:ext>
            </a:extLst>
          </p:cNvPr>
          <p:cNvSpPr/>
          <p:nvPr/>
        </p:nvSpPr>
        <p:spPr bwMode="auto">
          <a:xfrm>
            <a:off x="3406391" y="1982062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5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A60A-3C52-4455-A08C-92990CE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using View As Roles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F528C-1A4A-458F-B331-D924C36D0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F4360-39A1-4BB2-A492-5D9C3550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1" y="1149332"/>
            <a:ext cx="6760464" cy="155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27FFB-E377-452E-8D90-C6BDF9BC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69" y="3214769"/>
            <a:ext cx="3643884" cy="263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11E21-9295-49C3-8B48-9027943A7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r="13219"/>
          <a:stretch/>
        </p:blipFill>
        <p:spPr>
          <a:xfrm>
            <a:off x="6032602" y="3059872"/>
            <a:ext cx="5434584" cy="3500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5E760-5754-4607-8341-BF6A3BE8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02" y="3076992"/>
            <a:ext cx="5434584" cy="3500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E62364-6DE1-451A-9369-C34254BD8FD5}"/>
              </a:ext>
            </a:extLst>
          </p:cNvPr>
          <p:cNvSpPr/>
          <p:nvPr/>
        </p:nvSpPr>
        <p:spPr bwMode="auto">
          <a:xfrm>
            <a:off x="4052283" y="1844613"/>
            <a:ext cx="1195754" cy="519978"/>
          </a:xfrm>
          <a:prstGeom prst="righ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15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21062</TotalTime>
  <Words>888</Words>
  <Application>Microsoft Office PowerPoint</Application>
  <PresentationFormat>Custom</PresentationFormat>
  <Paragraphs>168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Developer Deep Dive into Row Level Security</vt:lpstr>
      <vt:lpstr>Welcome to Power BI Dev Camp</vt:lpstr>
      <vt:lpstr>Demo Files For This Session</vt:lpstr>
      <vt:lpstr>Agenda</vt:lpstr>
      <vt:lpstr>What Is Row-level Security (RLS)</vt:lpstr>
      <vt:lpstr>RLS Roles</vt:lpstr>
      <vt:lpstr>Create Roles in Power BI Desktop</vt:lpstr>
      <vt:lpstr>Testing using View As Roles in Power BI Desktop</vt:lpstr>
      <vt:lpstr>Creating an Admin Role to View All Data</vt:lpstr>
      <vt:lpstr>Creating RLS Rules using Table Filter DAX Expressions</vt:lpstr>
      <vt:lpstr>Configuring RLS in the Power BI Service</vt:lpstr>
      <vt:lpstr>RLS Enforcement</vt:lpstr>
      <vt:lpstr>GOTCHA - RLS Disabled for Users with Read/Write Access to Dataset </vt:lpstr>
      <vt:lpstr>Agenda</vt:lpstr>
      <vt:lpstr>Dynamic RLS</vt:lpstr>
      <vt:lpstr>Dynamically Tracking the Current User</vt:lpstr>
      <vt:lpstr>Dynamic RLS Table Filtering</vt:lpstr>
      <vt:lpstr>Relationships</vt:lpstr>
      <vt:lpstr>Configuring Cross-direction Filtering</vt:lpstr>
      <vt:lpstr>Test Dynamic RLS in Power BI Desktop</vt:lpstr>
      <vt:lpstr>Map All Users to Single RLS Role using AAD Group</vt:lpstr>
      <vt:lpstr>Dynamic RLS Enforcement</vt:lpstr>
      <vt:lpstr>Configuring Dynamic Row-level Security</vt:lpstr>
      <vt:lpstr>Agenda</vt:lpstr>
      <vt:lpstr>Multiple Roles and Limited Relationships</vt:lpstr>
      <vt:lpstr>Avoid RLS If You Don’t Need It</vt:lpstr>
      <vt:lpstr>Measure RLS impact</vt:lpstr>
      <vt:lpstr>Design Partial RLS</vt:lpstr>
      <vt:lpstr>Agenda</vt:lpstr>
      <vt:lpstr>Embedding RLS-enabled Reports</vt:lpstr>
      <vt:lpstr>Programming with EffectiveIdentity</vt:lpstr>
      <vt:lpstr>Agenda</vt:lpstr>
      <vt:lpstr>Limit Rules with Text Search to Minimal Number of Rows</vt:lpstr>
      <vt:lpstr>Agenda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200</cp:revision>
  <cp:lastPrinted>2019-05-02T20:11:39Z</cp:lastPrinted>
  <dcterms:created xsi:type="dcterms:W3CDTF">2018-09-21T01:16:59Z</dcterms:created>
  <dcterms:modified xsi:type="dcterms:W3CDTF">2023-02-15T21:51:50Z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